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Helvetica Neue"/>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HelveticaNeue-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HelveticaNeue-italic.fntdata"/><Relationship Id="rId6" Type="http://schemas.openxmlformats.org/officeDocument/2006/relationships/slide" Target="slides/slide1.xml"/><Relationship Id="rId18"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0318d5e3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0318d5e3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0318d5e3c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0318d5e3c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318d5e3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318d5e3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dc3801b2d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dc3801b2d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dc3801b2d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dc3801b2d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c3801b2d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c3801b2d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Uno is a very accessible open-source microcontroller, Arduino the company has an accessible IDE or integrated development environment that can run on the macbook, so I can code through that to connect the sensor to print - connects software and hardware.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c3801b2d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c3801b2d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Essentially, I learned that these are the 4 ways you can generate and manipulate sound. I tried using filters, but didn’t end up getting it to work in time.</a:t>
            </a:r>
            <a:endParaRPr/>
          </a:p>
          <a:p>
            <a:pPr indent="0" lvl="0" marL="0" rtl="0" algn="l">
              <a:spcBef>
                <a:spcPts val="0"/>
              </a:spcBef>
              <a:spcAft>
                <a:spcPts val="0"/>
              </a:spcAft>
              <a:buNone/>
            </a:pPr>
            <a:r>
              <a:rPr lang="en"/>
              <a:t>I decided to map the acceleration on the z-axis to amplitude and rotation on the x axis to frequency.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c3801b2d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c3801b2d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c3801b2d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c3801b2d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318d5e3c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318d5e3c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dc3801b2d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dc3801b2d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actually tried using bluetooth in the beginning, but the connection wasn’t as strong and inorder to move on I stuck with using the USB that connects to my laptop as the power source and connector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drive.google.com/file/d/19n24UO6EsP8EtsfbV3EEYdTEL852Uuzl/view" TargetMode="External"/><Relationship Id="rId5" Type="http://schemas.openxmlformats.org/officeDocument/2006/relationships/image" Target="../media/image1.png"/><Relationship Id="rId6" Type="http://schemas.openxmlformats.org/officeDocument/2006/relationships/hyperlink" Target="https://docs.google.com/document/d/1QkDaG1Prusc6K_HOrJ7xAgIy6l8lb-HFibLOt4AsMeY/edit#heading=h.5x7z8zss46bj" TargetMode="External"/><Relationship Id="rId7" Type="http://schemas.openxmlformats.org/officeDocument/2006/relationships/hyperlink" Target="https://drive.google.com/drive/folders/1qqxQT3BTITpEpBQyiQWrbwAK1oa4ZllB?usp=drive_lin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lastminuteengineers.com/mpu6050-accel-gyro-arduino-tutorial/" TargetMode="External"/><Relationship Id="rId4" Type="http://schemas.openxmlformats.org/officeDocument/2006/relationships/hyperlink" Target="https://docs.arduino.cc/learn/communication/wire/" TargetMode="External"/><Relationship Id="rId5" Type="http://schemas.openxmlformats.org/officeDocument/2006/relationships/hyperlink" Target="https://electronoobs.com/eng_circuitos_tut36.php#:~:text=Another%20very%20useful%20synchronous%20serial,and%20SCL%20(Serial%20Clock)" TargetMode="External"/><Relationship Id="rId6" Type="http://schemas.openxmlformats.org/officeDocument/2006/relationships/hyperlink" Target="https://github.com/JamminCoder/music_maker" TargetMode="External"/><Relationship Id="rId7" Type="http://schemas.openxmlformats.org/officeDocument/2006/relationships/hyperlink" Target="https://www.youtube.com/watch?v=a37xWuNJsQ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10.jpg"/><Relationship Id="rId6" Type="http://schemas.openxmlformats.org/officeDocument/2006/relationships/image" Target="../media/image12.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pXNFZVEbDP9zF5ScygnyFiE65GeEOETV/view" TargetMode="External"/><Relationship Id="rId4" Type="http://schemas.openxmlformats.org/officeDocument/2006/relationships/image" Target="../media/image1.png"/><Relationship Id="rId5" Type="http://schemas.openxmlformats.org/officeDocument/2006/relationships/hyperlink" Target="http://drive.google.com/file/d/1FXOhJ_nWSDNlLVmDGnqRUy5UEt9cpzt9/view" TargetMode="External"/><Relationship Id="rId6"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6D79"/>
        </a:solidFill>
      </p:bgPr>
    </p:bg>
    <p:spTree>
      <p:nvGrpSpPr>
        <p:cNvPr id="53" name="Shape 53"/>
        <p:cNvGrpSpPr/>
        <p:nvPr/>
      </p:nvGrpSpPr>
      <p:grpSpPr>
        <a:xfrm>
          <a:off x="0" y="0"/>
          <a:ext cx="0" cy="0"/>
          <a:chOff x="0" y="0"/>
          <a:chExt cx="0" cy="0"/>
        </a:xfrm>
      </p:grpSpPr>
      <p:sp>
        <p:nvSpPr>
          <p:cNvPr id="54" name="Google Shape;54;p13"/>
          <p:cNvSpPr txBox="1"/>
          <p:nvPr/>
        </p:nvSpPr>
        <p:spPr>
          <a:xfrm>
            <a:off x="428100" y="1591525"/>
            <a:ext cx="8287800" cy="16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200">
                <a:solidFill>
                  <a:srgbClr val="FFAB40"/>
                </a:solidFill>
                <a:latin typeface="Helvetica Neue"/>
                <a:ea typeface="Helvetica Neue"/>
                <a:cs typeface="Helvetica Neue"/>
                <a:sym typeface="Helvetica Neue"/>
              </a:rPr>
              <a:t>Building motion sensors to create music from movement</a:t>
            </a:r>
            <a:endParaRPr b="1" sz="4200">
              <a:solidFill>
                <a:srgbClr val="FFAB40"/>
              </a:solidFill>
              <a:latin typeface="Helvetica Neue"/>
              <a:ea typeface="Helvetica Neue"/>
              <a:cs typeface="Helvetica Neue"/>
              <a:sym typeface="Helvetica Neue"/>
            </a:endParaRPr>
          </a:p>
        </p:txBody>
      </p:sp>
      <p:sp>
        <p:nvSpPr>
          <p:cNvPr id="55" name="Google Shape;55;p13"/>
          <p:cNvSpPr txBox="1"/>
          <p:nvPr>
            <p:ph type="title"/>
          </p:nvPr>
        </p:nvSpPr>
        <p:spPr>
          <a:xfrm>
            <a:off x="263425" y="4453450"/>
            <a:ext cx="8520600" cy="572700"/>
          </a:xfrm>
          <a:prstGeom prst="rect">
            <a:avLst/>
          </a:prstGeom>
          <a:solidFill>
            <a:srgbClr val="016D79"/>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Calibri"/>
                <a:ea typeface="Calibri"/>
                <a:cs typeface="Calibri"/>
                <a:sym typeface="Calibri"/>
              </a:rPr>
              <a:t>Jessie Ma		Senior Project Spring 2024</a:t>
            </a:r>
            <a:endParaRPr sz="1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216425"/>
            <a:ext cx="8520600" cy="572700"/>
          </a:xfrm>
          <a:prstGeom prst="rect">
            <a:avLst/>
          </a:prstGeom>
          <a:solidFill>
            <a:srgbClr val="016D79"/>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Final Product</a:t>
            </a:r>
            <a:endParaRPr b="1">
              <a:solidFill>
                <a:schemeClr val="accent4"/>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chemeClr val="accent4"/>
              </a:solidFill>
              <a:latin typeface="Helvetica Neue"/>
              <a:ea typeface="Helvetica Neue"/>
              <a:cs typeface="Helvetica Neue"/>
              <a:sym typeface="Helvetica Neue"/>
            </a:endParaRPr>
          </a:p>
        </p:txBody>
      </p:sp>
      <p:pic>
        <p:nvPicPr>
          <p:cNvPr id="137" name="Google Shape;137;p22"/>
          <p:cNvPicPr preferRelativeResize="0"/>
          <p:nvPr/>
        </p:nvPicPr>
        <p:blipFill>
          <a:blip r:embed="rId3">
            <a:alphaModFix/>
          </a:blip>
          <a:stretch>
            <a:fillRect/>
          </a:stretch>
        </p:blipFill>
        <p:spPr>
          <a:xfrm>
            <a:off x="311700" y="1437600"/>
            <a:ext cx="3533200" cy="2268301"/>
          </a:xfrm>
          <a:prstGeom prst="rect">
            <a:avLst/>
          </a:prstGeom>
          <a:noFill/>
          <a:ln>
            <a:noFill/>
          </a:ln>
        </p:spPr>
      </p:pic>
      <p:pic>
        <p:nvPicPr>
          <p:cNvPr id="138" name="Google Shape;138;p22" title="productdemonstration.MOV">
            <a:hlinkClick r:id="rId4"/>
          </p:cNvPr>
          <p:cNvPicPr preferRelativeResize="0"/>
          <p:nvPr/>
        </p:nvPicPr>
        <p:blipFill>
          <a:blip r:embed="rId5">
            <a:alphaModFix/>
          </a:blip>
          <a:stretch>
            <a:fillRect/>
          </a:stretch>
        </p:blipFill>
        <p:spPr>
          <a:xfrm>
            <a:off x="3997300" y="941525"/>
            <a:ext cx="4572000" cy="3429000"/>
          </a:xfrm>
          <a:prstGeom prst="rect">
            <a:avLst/>
          </a:prstGeom>
          <a:noFill/>
          <a:ln>
            <a:noFill/>
          </a:ln>
        </p:spPr>
      </p:pic>
      <p:sp>
        <p:nvSpPr>
          <p:cNvPr id="139" name="Google Shape;139;p22"/>
          <p:cNvSpPr txBox="1"/>
          <p:nvPr>
            <p:ph idx="1" type="body"/>
          </p:nvPr>
        </p:nvSpPr>
        <p:spPr>
          <a:xfrm>
            <a:off x="3997300" y="4424725"/>
            <a:ext cx="4067400" cy="328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100">
                <a:solidFill>
                  <a:schemeClr val="dk1"/>
                </a:solidFill>
                <a:latin typeface="Calibri"/>
                <a:ea typeface="Calibri"/>
                <a:cs typeface="Calibri"/>
                <a:sym typeface="Calibri"/>
              </a:rPr>
              <a:t>Pitch changes when rotating about x-axis, volume changes based on movement upwards, but the sensor is oscillating between 0 and max volume currently so it’s harder to hear the volume changes</a:t>
            </a:r>
            <a:endParaRPr sz="1100">
              <a:solidFill>
                <a:schemeClr val="dk1"/>
              </a:solidFill>
              <a:latin typeface="Calibri"/>
              <a:ea typeface="Calibri"/>
              <a:cs typeface="Calibri"/>
              <a:sym typeface="Calibri"/>
            </a:endParaRPr>
          </a:p>
        </p:txBody>
      </p:sp>
      <p:sp>
        <p:nvSpPr>
          <p:cNvPr id="140" name="Google Shape;140;p22"/>
          <p:cNvSpPr txBox="1"/>
          <p:nvPr>
            <p:ph idx="1" type="body"/>
          </p:nvPr>
        </p:nvSpPr>
        <p:spPr>
          <a:xfrm>
            <a:off x="273200" y="3771900"/>
            <a:ext cx="4067400" cy="328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100">
                <a:solidFill>
                  <a:schemeClr val="dk1"/>
                </a:solidFill>
                <a:latin typeface="Calibri"/>
                <a:ea typeface="Calibri"/>
                <a:cs typeface="Calibri"/>
                <a:sym typeface="Calibri"/>
              </a:rPr>
              <a:t>Presentations!</a:t>
            </a:r>
            <a:endParaRPr sz="1100">
              <a:solidFill>
                <a:schemeClr val="dk1"/>
              </a:solidFill>
              <a:latin typeface="Calibri"/>
              <a:ea typeface="Calibri"/>
              <a:cs typeface="Calibri"/>
              <a:sym typeface="Calibri"/>
            </a:endParaRPr>
          </a:p>
        </p:txBody>
      </p:sp>
      <p:sp>
        <p:nvSpPr>
          <p:cNvPr id="141" name="Google Shape;141;p22"/>
          <p:cNvSpPr txBox="1"/>
          <p:nvPr/>
        </p:nvSpPr>
        <p:spPr>
          <a:xfrm>
            <a:off x="234725" y="4370575"/>
            <a:ext cx="3264900" cy="554100"/>
          </a:xfrm>
          <a:prstGeom prst="rect">
            <a:avLst/>
          </a:prstGeom>
          <a:solidFill>
            <a:srgbClr val="016D7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rgbClr val="FFAB40"/>
                </a:solidFill>
                <a:latin typeface="Calibri"/>
                <a:ea typeface="Calibri"/>
                <a:cs typeface="Calibri"/>
                <a:sym typeface="Calibri"/>
                <a:hlinkClick r:id="rId6">
                  <a:extLst>
                    <a:ext uri="{A12FA001-AC4F-418D-AE19-62706E023703}">
                      <ahyp:hlinkClr val="tx"/>
                    </a:ext>
                  </a:extLst>
                </a:hlinkClick>
              </a:rPr>
              <a:t>Senior Project Logs</a:t>
            </a:r>
            <a:r>
              <a:rPr lang="en" sz="1200">
                <a:solidFill>
                  <a:srgbClr val="FFAB40"/>
                </a:solidFill>
                <a:latin typeface="Calibri"/>
                <a:ea typeface="Calibri"/>
                <a:cs typeface="Calibri"/>
                <a:sym typeface="Calibri"/>
              </a:rPr>
              <a:t> documenting my experience</a:t>
            </a:r>
            <a:endParaRPr sz="1200">
              <a:solidFill>
                <a:srgbClr val="FFAB40"/>
              </a:solidFill>
              <a:latin typeface="Calibri"/>
              <a:ea typeface="Calibri"/>
              <a:cs typeface="Calibri"/>
              <a:sym typeface="Calibri"/>
            </a:endParaRPr>
          </a:p>
          <a:p>
            <a:pPr indent="0" lvl="0" marL="0" rtl="0" algn="l">
              <a:spcBef>
                <a:spcPts val="0"/>
              </a:spcBef>
              <a:spcAft>
                <a:spcPts val="0"/>
              </a:spcAft>
              <a:buNone/>
            </a:pPr>
            <a:r>
              <a:rPr lang="en" sz="1200">
                <a:solidFill>
                  <a:srgbClr val="FFAB40"/>
                </a:solidFill>
                <a:latin typeface="Calibri"/>
                <a:ea typeface="Calibri"/>
                <a:cs typeface="Calibri"/>
                <a:sym typeface="Calibri"/>
              </a:rPr>
              <a:t>Code in </a:t>
            </a:r>
            <a:r>
              <a:rPr lang="en" sz="1200" u="sng">
                <a:solidFill>
                  <a:srgbClr val="FFAB40"/>
                </a:solidFill>
                <a:latin typeface="Calibri"/>
                <a:ea typeface="Calibri"/>
                <a:cs typeface="Calibri"/>
                <a:sym typeface="Calibri"/>
                <a:hlinkClick r:id="rId7">
                  <a:extLst>
                    <a:ext uri="{A12FA001-AC4F-418D-AE19-62706E023703}">
                      <ahyp:hlinkClr val="tx"/>
                    </a:ext>
                  </a:extLst>
                </a:hlinkClick>
              </a:rPr>
              <a:t>senior project folder</a:t>
            </a:r>
            <a:endParaRPr sz="1200">
              <a:solidFill>
                <a:srgbClr val="FFAB4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idx="1" type="body"/>
          </p:nvPr>
        </p:nvSpPr>
        <p:spPr>
          <a:xfrm>
            <a:off x="311700" y="1000075"/>
            <a:ext cx="852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Explanations on accelerometers and gyroscopes: </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accent5"/>
              </a:buClr>
              <a:buSzPts val="1100"/>
              <a:buFont typeface="Calibri"/>
              <a:buChar char="●"/>
            </a:pPr>
            <a:r>
              <a:rPr lang="en" sz="1100" u="sng">
                <a:solidFill>
                  <a:schemeClr val="accent5"/>
                </a:solidFill>
                <a:latin typeface="Calibri"/>
                <a:ea typeface="Calibri"/>
                <a:cs typeface="Calibri"/>
                <a:sym typeface="Calibri"/>
                <a:hlinkClick r:id="rId3">
                  <a:extLst>
                    <a:ext uri="{A12FA001-AC4F-418D-AE19-62706E023703}">
                      <ahyp:hlinkClr val="tx"/>
                    </a:ext>
                  </a:extLst>
                </a:hlinkClick>
              </a:rPr>
              <a:t>https://lastminuteengineers.com/mpu6050-accel-gyro-arduino-tutorial/</a:t>
            </a:r>
            <a:endParaRPr sz="1100">
              <a:solidFill>
                <a:schemeClr val="accent5"/>
              </a:solidFill>
              <a:latin typeface="Calibri"/>
              <a:ea typeface="Calibri"/>
              <a:cs typeface="Calibri"/>
              <a:sym typeface="Calibri"/>
            </a:endParaRPr>
          </a:p>
          <a:p>
            <a:pPr indent="0" lvl="0" marL="0" rtl="0" algn="l">
              <a:spcBef>
                <a:spcPts val="0"/>
              </a:spcBef>
              <a:spcAft>
                <a:spcPts val="0"/>
              </a:spcAft>
              <a:buNone/>
            </a:pPr>
            <a:r>
              <a:rPr lang="en" sz="1100">
                <a:solidFill>
                  <a:schemeClr val="dk1"/>
                </a:solidFill>
                <a:latin typeface="Calibri"/>
                <a:ea typeface="Calibri"/>
                <a:cs typeface="Calibri"/>
                <a:sym typeface="Calibri"/>
              </a:rPr>
              <a:t>Explanations on serial and I2C communication: </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accent5"/>
              </a:buClr>
              <a:buSzPts val="1100"/>
              <a:buFont typeface="Calibri"/>
              <a:buChar char="●"/>
            </a:pPr>
            <a:r>
              <a:rPr lang="en" sz="1100" u="sng">
                <a:solidFill>
                  <a:schemeClr val="accent5"/>
                </a:solidFill>
                <a:latin typeface="Calibri"/>
                <a:ea typeface="Calibri"/>
                <a:cs typeface="Calibri"/>
                <a:sym typeface="Calibri"/>
                <a:hlinkClick r:id="rId4">
                  <a:extLst>
                    <a:ext uri="{A12FA001-AC4F-418D-AE19-62706E023703}">
                      <ahyp:hlinkClr val="tx"/>
                    </a:ext>
                  </a:extLst>
                </a:hlinkClick>
              </a:rPr>
              <a:t>https://docs.arduino.cc/learn/communication/wire/</a:t>
            </a:r>
            <a:r>
              <a:rPr lang="en" sz="1100">
                <a:solidFill>
                  <a:schemeClr val="accent5"/>
                </a:solidFill>
                <a:latin typeface="Calibri"/>
                <a:ea typeface="Calibri"/>
                <a:cs typeface="Calibri"/>
                <a:sym typeface="Calibri"/>
              </a:rPr>
              <a:t> </a:t>
            </a:r>
            <a:endParaRPr sz="1100">
              <a:solidFill>
                <a:schemeClr val="accent5"/>
              </a:solidFill>
              <a:latin typeface="Calibri"/>
              <a:ea typeface="Calibri"/>
              <a:cs typeface="Calibri"/>
              <a:sym typeface="Calibri"/>
            </a:endParaRPr>
          </a:p>
          <a:p>
            <a:pPr indent="-298450" lvl="0" marL="457200" rtl="0" algn="l">
              <a:spcBef>
                <a:spcPts val="0"/>
              </a:spcBef>
              <a:spcAft>
                <a:spcPts val="0"/>
              </a:spcAft>
              <a:buClr>
                <a:schemeClr val="accent5"/>
              </a:buClr>
              <a:buSzPts val="1100"/>
              <a:buFont typeface="Calibri"/>
              <a:buChar char="●"/>
            </a:pPr>
            <a:r>
              <a:rPr lang="en" sz="1100" u="sng">
                <a:solidFill>
                  <a:schemeClr val="accent5"/>
                </a:solidFill>
                <a:latin typeface="Calibri"/>
                <a:ea typeface="Calibri"/>
                <a:cs typeface="Calibri"/>
                <a:sym typeface="Calibri"/>
                <a:hlinkClick r:id="rId5">
                  <a:extLst>
                    <a:ext uri="{A12FA001-AC4F-418D-AE19-62706E023703}">
                      <ahyp:hlinkClr val="tx"/>
                    </a:ext>
                  </a:extLst>
                </a:hlinkClick>
              </a:rPr>
              <a:t>https://electronoobs.com/eng_circuitos_tut36.php#:~:text=Another%20very%20useful%20synchronous%20serial,and%20SCL%20(Serial%20Clock)</a:t>
            </a:r>
            <a:endParaRPr b="1" sz="1100">
              <a:solidFill>
                <a:schemeClr val="accent5"/>
              </a:solidFill>
              <a:latin typeface="Calibri"/>
              <a:ea typeface="Calibri"/>
              <a:cs typeface="Calibri"/>
              <a:sym typeface="Calibri"/>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 sz="1100">
                <a:solidFill>
                  <a:schemeClr val="dk1"/>
                </a:solidFill>
                <a:latin typeface="Calibri"/>
                <a:ea typeface="Calibri"/>
                <a:cs typeface="Calibri"/>
                <a:sym typeface="Calibri"/>
              </a:rPr>
              <a:t>Python Music Synthesis code that I borrowed from and modified:</a:t>
            </a:r>
            <a:endParaRPr sz="1100">
              <a:solidFill>
                <a:schemeClr val="dk1"/>
              </a:solidFill>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u="sng">
                <a:solidFill>
                  <a:schemeClr val="hlink"/>
                </a:solidFill>
                <a:latin typeface="Calibri"/>
                <a:ea typeface="Calibri"/>
                <a:cs typeface="Calibri"/>
                <a:sym typeface="Calibri"/>
                <a:hlinkClick r:id="rId6"/>
              </a:rPr>
              <a:t>https://github.com/JamminCoder/music_maker</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 sz="1100">
                <a:solidFill>
                  <a:schemeClr val="dk1"/>
                </a:solidFill>
                <a:latin typeface="Calibri"/>
                <a:ea typeface="Calibri"/>
                <a:cs typeface="Calibri"/>
                <a:sym typeface="Calibri"/>
              </a:rPr>
              <a:t>MPU6050 wiring and sensor code I borrowed and modified (I also used code from the MPU 6050 library): </a:t>
            </a:r>
            <a:endParaRPr sz="1100">
              <a:solidFill>
                <a:schemeClr val="dk1"/>
              </a:solidFill>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u="sng">
                <a:solidFill>
                  <a:schemeClr val="hlink"/>
                </a:solidFill>
                <a:latin typeface="Calibri"/>
                <a:ea typeface="Calibri"/>
                <a:cs typeface="Calibri"/>
                <a:sym typeface="Calibri"/>
                <a:hlinkClick r:id="rId7"/>
              </a:rPr>
              <a:t>https://www.youtube.com/watch?v=a37xWuNJsQI</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 sz="1100">
                <a:solidFill>
                  <a:schemeClr val="dk1"/>
                </a:solidFill>
                <a:latin typeface="Calibri"/>
                <a:ea typeface="Calibri"/>
                <a:cs typeface="Calibri"/>
                <a:sym typeface="Calibri"/>
              </a:rPr>
              <a:t>AI transparency statement: I mentioned this to Max early on in the project, but I did use Chat-GPT (as an addition to common coding resources such as Stackoverflow and Google) during the coding process to help me debug errors, understand how some code I find online works, and work through areas that I spent a long time struggling with. I always tried to work through any struggles or challenges on my own, and never using it as a first resort or copying and pasting directly from Chat-GPT. I made sure I typed out any borrowed code myself into my files and understood what each part did, following the AI policy that is being used in Ben Stumpf’s computer science classes, one that allows coders both develop their own coding capabilities as well as prepare coders to utilize rapidly growing technology as a learning tool. </a:t>
            </a:r>
            <a:endParaRPr sz="1100">
              <a:latin typeface="Calibri"/>
              <a:ea typeface="Calibri"/>
              <a:cs typeface="Calibri"/>
              <a:sym typeface="Calibri"/>
            </a:endParaRPr>
          </a:p>
        </p:txBody>
      </p:sp>
      <p:sp>
        <p:nvSpPr>
          <p:cNvPr id="147" name="Google Shape;147;p23"/>
          <p:cNvSpPr txBox="1"/>
          <p:nvPr>
            <p:ph type="title"/>
          </p:nvPr>
        </p:nvSpPr>
        <p:spPr>
          <a:xfrm>
            <a:off x="311700" y="366450"/>
            <a:ext cx="8520600" cy="572700"/>
          </a:xfrm>
          <a:prstGeom prst="rect">
            <a:avLst/>
          </a:prstGeom>
          <a:solidFill>
            <a:srgbClr val="016D79"/>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Works Cited</a:t>
            </a:r>
            <a:endParaRPr b="1">
              <a:solidFill>
                <a:schemeClr val="accent4"/>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64025"/>
            <a:ext cx="8520600" cy="572700"/>
          </a:xfrm>
          <a:prstGeom prst="rect">
            <a:avLst/>
          </a:prstGeom>
          <a:solidFill>
            <a:srgbClr val="016D79"/>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Introduction </a:t>
            </a:r>
            <a:endParaRPr b="1">
              <a:solidFill>
                <a:schemeClr val="accent4"/>
              </a:solidFill>
              <a:latin typeface="Helvetica Neue"/>
              <a:ea typeface="Helvetica Neue"/>
              <a:cs typeface="Helvetica Neue"/>
              <a:sym typeface="Helvetica Neue"/>
            </a:endParaRPr>
          </a:p>
        </p:txBody>
      </p:sp>
      <p:sp>
        <p:nvSpPr>
          <p:cNvPr id="61" name="Google Shape;61;p14"/>
          <p:cNvSpPr txBox="1"/>
          <p:nvPr>
            <p:ph idx="1" type="body"/>
          </p:nvPr>
        </p:nvSpPr>
        <p:spPr>
          <a:xfrm>
            <a:off x="311700" y="676700"/>
            <a:ext cx="8520600" cy="4466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a:solidFill>
                  <a:schemeClr val="dk1"/>
                </a:solidFill>
              </a:rPr>
              <a:t>This project’s goal was to map motion captured by sensors to sound and music. I wanted to explore the intersection of technology and art, as well as gain a deeper understanding of the ways technology physically works in tandem with our everyday lives.</a:t>
            </a:r>
            <a:endParaRPr>
              <a:solidFill>
                <a:schemeClr val="dk1"/>
              </a:solidFill>
            </a:endParaRPr>
          </a:p>
          <a:p>
            <a:pPr indent="457200" lvl="0" marL="0" rtl="0" algn="l">
              <a:spcBef>
                <a:spcPts val="1200"/>
              </a:spcBef>
              <a:spcAft>
                <a:spcPts val="1200"/>
              </a:spcAft>
              <a:buNone/>
            </a:pPr>
            <a:r>
              <a:rPr b="1" lang="en">
                <a:solidFill>
                  <a:schemeClr val="dk1"/>
                </a:solidFill>
              </a:rPr>
              <a:t>Today, motion capture technology can be found everywhere</a:t>
            </a:r>
            <a:r>
              <a:rPr lang="en">
                <a:solidFill>
                  <a:schemeClr val="dk1"/>
                </a:solidFill>
              </a:rPr>
              <a:t>— on our phones for tracking orientation and navigation, on fitness watches, etc. This technology is used in many applications: measuring movement in sports for injury diagnosis or optimization of training; in film and the entertainment industry for VFX or animating 3D characters; in medicine to aid patient recovery or in physical therapy treatments, for example, analyzing the gait of patients to track the progression of diseases that impair movement. I hope that this </a:t>
            </a:r>
            <a:r>
              <a:rPr i="1" lang="en">
                <a:solidFill>
                  <a:schemeClr val="dk1"/>
                </a:solidFill>
              </a:rPr>
              <a:t>just slightly</a:t>
            </a:r>
            <a:r>
              <a:rPr lang="en">
                <a:solidFill>
                  <a:schemeClr val="dk1"/>
                </a:solidFill>
              </a:rPr>
              <a:t> </a:t>
            </a:r>
            <a:r>
              <a:rPr lang="en">
                <a:solidFill>
                  <a:schemeClr val="dk1"/>
                </a:solidFill>
              </a:rPr>
              <a:t>simpler use of motion sensors allowed me to gain </a:t>
            </a:r>
            <a:r>
              <a:rPr lang="en">
                <a:solidFill>
                  <a:schemeClr val="dk1"/>
                </a:solidFill>
              </a:rPr>
              <a:t>insight</a:t>
            </a:r>
            <a:r>
              <a:rPr lang="en">
                <a:solidFill>
                  <a:schemeClr val="dk1"/>
                </a:solidFill>
              </a:rPr>
              <a:t> into the many other applications of motion sensing in other fields.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122250" y="254450"/>
            <a:ext cx="8945700" cy="4762500"/>
          </a:xfrm>
          <a:prstGeom prst="rect">
            <a:avLst/>
          </a:prstGeom>
          <a:noFill/>
          <a:ln cap="flat" cmpd="sng" w="76200">
            <a:solidFill>
              <a:srgbClr val="016D79"/>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   .</a:t>
            </a:r>
            <a:endParaRPr b="1">
              <a:solidFill>
                <a:schemeClr val="accent4"/>
              </a:solidFill>
              <a:latin typeface="Helvetica Neue"/>
              <a:ea typeface="Helvetica Neue"/>
              <a:cs typeface="Helvetica Neue"/>
              <a:sym typeface="Helvetica Neue"/>
            </a:endParaRPr>
          </a:p>
        </p:txBody>
      </p:sp>
      <p:sp>
        <p:nvSpPr>
          <p:cNvPr id="67" name="Google Shape;67;p15"/>
          <p:cNvSpPr txBox="1"/>
          <p:nvPr>
            <p:ph type="title"/>
          </p:nvPr>
        </p:nvSpPr>
        <p:spPr>
          <a:xfrm>
            <a:off x="283314" y="479341"/>
            <a:ext cx="8557200" cy="67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Helvetica Neue"/>
                <a:ea typeface="Helvetica Neue"/>
                <a:cs typeface="Helvetica Neue"/>
                <a:sym typeface="Helvetica Neue"/>
              </a:rPr>
              <a:t>General Workflow</a:t>
            </a:r>
            <a:endParaRPr b="1">
              <a:latin typeface="Helvetica Neue"/>
              <a:ea typeface="Helvetica Neue"/>
              <a:cs typeface="Helvetica Neue"/>
              <a:sym typeface="Helvetica Neue"/>
            </a:endParaRPr>
          </a:p>
        </p:txBody>
      </p:sp>
      <p:sp>
        <p:nvSpPr>
          <p:cNvPr id="68" name="Google Shape;68;p15"/>
          <p:cNvSpPr txBox="1"/>
          <p:nvPr/>
        </p:nvSpPr>
        <p:spPr>
          <a:xfrm>
            <a:off x="680840" y="1553850"/>
            <a:ext cx="3134700" cy="2657100"/>
          </a:xfrm>
          <a:prstGeom prst="rect">
            <a:avLst/>
          </a:prstGeom>
          <a:noFill/>
          <a:ln cap="flat" cmpd="sng" w="19050">
            <a:solidFill>
              <a:srgbClr val="016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rgbClr val="016D79"/>
                </a:solidFill>
                <a:latin typeface="Calibri"/>
                <a:ea typeface="Calibri"/>
                <a:cs typeface="Calibri"/>
                <a:sym typeface="Calibri"/>
              </a:rPr>
              <a:t>Arduino</a:t>
            </a:r>
            <a:r>
              <a:rPr lang="en" sz="3300">
                <a:solidFill>
                  <a:srgbClr val="016D79"/>
                </a:solidFill>
                <a:latin typeface="Calibri"/>
                <a:ea typeface="Calibri"/>
                <a:cs typeface="Calibri"/>
                <a:sym typeface="Calibri"/>
              </a:rPr>
              <a:t>:</a:t>
            </a:r>
            <a:endParaRPr sz="3300">
              <a:solidFill>
                <a:srgbClr val="016D79"/>
              </a:solidFill>
              <a:latin typeface="Calibri"/>
              <a:ea typeface="Calibri"/>
              <a:cs typeface="Calibri"/>
              <a:sym typeface="Calibri"/>
            </a:endParaRPr>
          </a:p>
          <a:p>
            <a:pPr indent="0" lvl="0" marL="0" rtl="0" algn="ctr">
              <a:spcBef>
                <a:spcPts val="0"/>
              </a:spcBef>
              <a:spcAft>
                <a:spcPts val="0"/>
              </a:spcAft>
              <a:buNone/>
            </a:pPr>
            <a:r>
              <a:rPr lang="en" sz="3300">
                <a:solidFill>
                  <a:srgbClr val="016D79"/>
                </a:solidFill>
                <a:latin typeface="Calibri"/>
                <a:ea typeface="Calibri"/>
                <a:cs typeface="Calibri"/>
                <a:sym typeface="Calibri"/>
              </a:rPr>
              <a:t>accelerometer/</a:t>
            </a:r>
            <a:endParaRPr sz="3300">
              <a:solidFill>
                <a:srgbClr val="016D79"/>
              </a:solidFill>
              <a:latin typeface="Calibri"/>
              <a:ea typeface="Calibri"/>
              <a:cs typeface="Calibri"/>
              <a:sym typeface="Calibri"/>
            </a:endParaRPr>
          </a:p>
          <a:p>
            <a:pPr indent="0" lvl="0" marL="0" rtl="0" algn="ctr">
              <a:spcBef>
                <a:spcPts val="0"/>
              </a:spcBef>
              <a:spcAft>
                <a:spcPts val="0"/>
              </a:spcAft>
              <a:buNone/>
            </a:pPr>
            <a:r>
              <a:rPr lang="en" sz="3300">
                <a:solidFill>
                  <a:srgbClr val="016D79"/>
                </a:solidFill>
                <a:latin typeface="Calibri"/>
                <a:ea typeface="Calibri"/>
                <a:cs typeface="Calibri"/>
                <a:sym typeface="Calibri"/>
              </a:rPr>
              <a:t>gyroscope data collection</a:t>
            </a:r>
            <a:endParaRPr sz="3300">
              <a:solidFill>
                <a:srgbClr val="016D79"/>
              </a:solidFill>
              <a:latin typeface="Calibri"/>
              <a:ea typeface="Calibri"/>
              <a:cs typeface="Calibri"/>
              <a:sym typeface="Calibri"/>
            </a:endParaRPr>
          </a:p>
        </p:txBody>
      </p:sp>
      <p:sp>
        <p:nvSpPr>
          <p:cNvPr id="69" name="Google Shape;69;p15"/>
          <p:cNvSpPr txBox="1"/>
          <p:nvPr/>
        </p:nvSpPr>
        <p:spPr>
          <a:xfrm>
            <a:off x="5416879" y="1553850"/>
            <a:ext cx="2948700" cy="2657100"/>
          </a:xfrm>
          <a:prstGeom prst="rect">
            <a:avLst/>
          </a:prstGeom>
          <a:noFill/>
          <a:ln cap="flat" cmpd="sng" w="19050">
            <a:solidFill>
              <a:srgbClr val="016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rgbClr val="016D79"/>
                </a:solidFill>
                <a:latin typeface="Calibri"/>
                <a:ea typeface="Calibri"/>
                <a:cs typeface="Calibri"/>
                <a:sym typeface="Calibri"/>
              </a:rPr>
              <a:t>Python</a:t>
            </a:r>
            <a:r>
              <a:rPr lang="en" sz="3300">
                <a:solidFill>
                  <a:srgbClr val="016D79"/>
                </a:solidFill>
                <a:latin typeface="Calibri"/>
                <a:ea typeface="Calibri"/>
                <a:cs typeface="Calibri"/>
                <a:sym typeface="Calibri"/>
              </a:rPr>
              <a:t>:</a:t>
            </a:r>
            <a:endParaRPr sz="3300">
              <a:solidFill>
                <a:srgbClr val="016D79"/>
              </a:solidFill>
              <a:latin typeface="Calibri"/>
              <a:ea typeface="Calibri"/>
              <a:cs typeface="Calibri"/>
              <a:sym typeface="Calibri"/>
            </a:endParaRPr>
          </a:p>
          <a:p>
            <a:pPr indent="0" lvl="0" marL="0" rtl="0" algn="ctr">
              <a:spcBef>
                <a:spcPts val="0"/>
              </a:spcBef>
              <a:spcAft>
                <a:spcPts val="0"/>
              </a:spcAft>
              <a:buNone/>
            </a:pPr>
            <a:r>
              <a:rPr lang="en" sz="3300">
                <a:solidFill>
                  <a:srgbClr val="016D79"/>
                </a:solidFill>
                <a:latin typeface="Calibri"/>
                <a:ea typeface="Calibri"/>
                <a:cs typeface="Calibri"/>
                <a:sym typeface="Calibri"/>
              </a:rPr>
              <a:t>mapping data into music production</a:t>
            </a:r>
            <a:endParaRPr sz="3300">
              <a:solidFill>
                <a:srgbClr val="016D79"/>
              </a:solidFill>
              <a:latin typeface="Calibri"/>
              <a:ea typeface="Calibri"/>
              <a:cs typeface="Calibri"/>
              <a:sym typeface="Calibri"/>
            </a:endParaRPr>
          </a:p>
        </p:txBody>
      </p:sp>
      <p:cxnSp>
        <p:nvCxnSpPr>
          <p:cNvPr id="70" name="Google Shape;70;p15"/>
          <p:cNvCxnSpPr/>
          <p:nvPr/>
        </p:nvCxnSpPr>
        <p:spPr>
          <a:xfrm>
            <a:off x="3969116" y="2635704"/>
            <a:ext cx="1294200" cy="0"/>
          </a:xfrm>
          <a:prstGeom prst="straightConnector1">
            <a:avLst/>
          </a:prstGeom>
          <a:noFill/>
          <a:ln cap="flat" cmpd="sng" w="76200">
            <a:solidFill>
              <a:schemeClr val="accent4"/>
            </a:solidFill>
            <a:prstDash val="solid"/>
            <a:round/>
            <a:headEnd len="med" w="med" type="none"/>
            <a:tailEnd len="med" w="med" type="triangle"/>
          </a:ln>
        </p:spPr>
      </p:cxnSp>
      <p:sp>
        <p:nvSpPr>
          <p:cNvPr id="71" name="Google Shape;71;p15"/>
          <p:cNvSpPr txBox="1"/>
          <p:nvPr>
            <p:ph type="title"/>
          </p:nvPr>
        </p:nvSpPr>
        <p:spPr>
          <a:xfrm>
            <a:off x="283314" y="479341"/>
            <a:ext cx="8577300" cy="675900"/>
          </a:xfrm>
          <a:prstGeom prst="rect">
            <a:avLst/>
          </a:prstGeom>
          <a:solidFill>
            <a:srgbClr val="016D79"/>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General Workflow</a:t>
            </a:r>
            <a:endParaRPr b="1">
              <a:solidFill>
                <a:schemeClr val="accent4"/>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311700" y="1152475"/>
            <a:ext cx="5057100" cy="3774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2000">
                <a:solidFill>
                  <a:schemeClr val="dk1"/>
                </a:solidFill>
                <a:latin typeface="Calibri"/>
                <a:ea typeface="Calibri"/>
                <a:cs typeface="Calibri"/>
                <a:sym typeface="Calibri"/>
              </a:rPr>
              <a:t>Parts used:</a:t>
            </a:r>
            <a:endParaRPr b="1" sz="2000">
              <a:solidFill>
                <a:schemeClr val="dk1"/>
              </a:solidFill>
              <a:latin typeface="Calibri"/>
              <a:ea typeface="Calibri"/>
              <a:cs typeface="Calibri"/>
              <a:sym typeface="Calibri"/>
            </a:endParaRPr>
          </a:p>
          <a:p>
            <a:pPr indent="-327025" lvl="0" marL="457200" rtl="0" algn="l">
              <a:spcBef>
                <a:spcPts val="0"/>
              </a:spcBef>
              <a:spcAft>
                <a:spcPts val="0"/>
              </a:spcAft>
              <a:buClr>
                <a:schemeClr val="dk1"/>
              </a:buClr>
              <a:buSzPct val="100000"/>
              <a:buFont typeface="Calibri"/>
              <a:buChar char="●"/>
            </a:pPr>
            <a:r>
              <a:rPr lang="en" sz="2000">
                <a:solidFill>
                  <a:schemeClr val="dk1"/>
                </a:solidFill>
                <a:latin typeface="Calibri"/>
                <a:ea typeface="Calibri"/>
                <a:cs typeface="Calibri"/>
                <a:sym typeface="Calibri"/>
              </a:rPr>
              <a:t>Arduino Uno</a:t>
            </a:r>
            <a:endParaRPr sz="2000">
              <a:solidFill>
                <a:schemeClr val="dk1"/>
              </a:solidFill>
              <a:latin typeface="Calibri"/>
              <a:ea typeface="Calibri"/>
              <a:cs typeface="Calibri"/>
              <a:sym typeface="Calibri"/>
            </a:endParaRPr>
          </a:p>
          <a:p>
            <a:pPr indent="-307340" lvl="1" marL="914400" rtl="0" algn="l">
              <a:spcBef>
                <a:spcPts val="0"/>
              </a:spcBef>
              <a:spcAft>
                <a:spcPts val="0"/>
              </a:spcAft>
              <a:buClr>
                <a:schemeClr val="dk1"/>
              </a:buClr>
              <a:buSzPct val="100000"/>
              <a:buFont typeface="Calibri"/>
              <a:buChar char="○"/>
            </a:pPr>
            <a:r>
              <a:rPr lang="en" sz="1600">
                <a:solidFill>
                  <a:schemeClr val="dk1"/>
                </a:solidFill>
                <a:latin typeface="Calibri"/>
                <a:ea typeface="Calibri"/>
                <a:cs typeface="Calibri"/>
                <a:sym typeface="Calibri"/>
              </a:rPr>
              <a:t>Microcontroller</a:t>
            </a:r>
            <a:endParaRPr sz="1600">
              <a:solidFill>
                <a:schemeClr val="dk1"/>
              </a:solidFill>
              <a:latin typeface="Calibri"/>
              <a:ea typeface="Calibri"/>
              <a:cs typeface="Calibri"/>
              <a:sym typeface="Calibri"/>
            </a:endParaRPr>
          </a:p>
          <a:p>
            <a:pPr indent="-327025" lvl="0" marL="457200" rtl="0" algn="l">
              <a:spcBef>
                <a:spcPts val="0"/>
              </a:spcBef>
              <a:spcAft>
                <a:spcPts val="0"/>
              </a:spcAft>
              <a:buClr>
                <a:schemeClr val="dk1"/>
              </a:buClr>
              <a:buSzPct val="100000"/>
              <a:buFont typeface="Calibri"/>
              <a:buChar char="●"/>
            </a:pPr>
            <a:r>
              <a:rPr lang="en" sz="2000">
                <a:solidFill>
                  <a:schemeClr val="dk1"/>
                </a:solidFill>
                <a:latin typeface="Calibri"/>
                <a:ea typeface="Calibri"/>
                <a:cs typeface="Calibri"/>
                <a:sym typeface="Calibri"/>
              </a:rPr>
              <a:t>MPU6050</a:t>
            </a:r>
            <a:endParaRPr sz="2000">
              <a:solidFill>
                <a:schemeClr val="dk1"/>
              </a:solidFill>
              <a:latin typeface="Calibri"/>
              <a:ea typeface="Calibri"/>
              <a:cs typeface="Calibri"/>
              <a:sym typeface="Calibri"/>
            </a:endParaRPr>
          </a:p>
          <a:p>
            <a:pPr indent="-307340" lvl="1" marL="914400" rtl="0" algn="l">
              <a:spcBef>
                <a:spcPts val="0"/>
              </a:spcBef>
              <a:spcAft>
                <a:spcPts val="0"/>
              </a:spcAft>
              <a:buClr>
                <a:schemeClr val="dk1"/>
              </a:buClr>
              <a:buSzPct val="100000"/>
              <a:buFont typeface="Calibri"/>
              <a:buChar char="○"/>
            </a:pPr>
            <a:r>
              <a:rPr lang="en" sz="1600">
                <a:solidFill>
                  <a:schemeClr val="dk1"/>
                </a:solidFill>
                <a:latin typeface="Calibri"/>
                <a:ea typeface="Calibri"/>
                <a:cs typeface="Calibri"/>
                <a:sym typeface="Calibri"/>
              </a:rPr>
              <a:t>6-axis motion sensor:</a:t>
            </a:r>
            <a:endParaRPr sz="1600">
              <a:solidFill>
                <a:schemeClr val="dk1"/>
              </a:solidFill>
              <a:latin typeface="Calibri"/>
              <a:ea typeface="Calibri"/>
              <a:cs typeface="Calibri"/>
              <a:sym typeface="Calibri"/>
            </a:endParaRPr>
          </a:p>
          <a:p>
            <a:pPr indent="-307339" lvl="2" marL="1371600" rtl="0" algn="l">
              <a:spcBef>
                <a:spcPts val="0"/>
              </a:spcBef>
              <a:spcAft>
                <a:spcPts val="0"/>
              </a:spcAft>
              <a:buClr>
                <a:schemeClr val="dk1"/>
              </a:buClr>
              <a:buSzPct val="100000"/>
              <a:buChar char="■"/>
            </a:pPr>
            <a:r>
              <a:rPr b="1" lang="en" sz="1600">
                <a:solidFill>
                  <a:schemeClr val="dk1"/>
                </a:solidFill>
                <a:latin typeface="Calibri"/>
                <a:ea typeface="Calibri"/>
                <a:cs typeface="Calibri"/>
                <a:sym typeface="Calibri"/>
              </a:rPr>
              <a:t>Accelerometer</a:t>
            </a:r>
            <a:r>
              <a:rPr lang="en" sz="1600">
                <a:solidFill>
                  <a:schemeClr val="dk1"/>
                </a:solidFill>
                <a:latin typeface="Calibri"/>
                <a:ea typeface="Calibri"/>
                <a:cs typeface="Calibri"/>
                <a:sym typeface="Calibri"/>
              </a:rPr>
              <a:t> measures acceleration</a:t>
            </a:r>
            <a:endParaRPr sz="1600">
              <a:solidFill>
                <a:schemeClr val="dk1"/>
              </a:solidFill>
              <a:latin typeface="Calibri"/>
              <a:ea typeface="Calibri"/>
              <a:cs typeface="Calibri"/>
              <a:sym typeface="Calibri"/>
            </a:endParaRPr>
          </a:p>
          <a:p>
            <a:pPr indent="-307339" lvl="2" marL="1371600" rtl="0" algn="l">
              <a:spcBef>
                <a:spcPts val="0"/>
              </a:spcBef>
              <a:spcAft>
                <a:spcPts val="0"/>
              </a:spcAft>
              <a:buClr>
                <a:schemeClr val="dk1"/>
              </a:buClr>
              <a:buSzPct val="100000"/>
              <a:buChar char="■"/>
            </a:pPr>
            <a:r>
              <a:rPr b="1" lang="en" sz="1600">
                <a:solidFill>
                  <a:schemeClr val="dk1"/>
                </a:solidFill>
                <a:latin typeface="Calibri"/>
                <a:ea typeface="Calibri"/>
                <a:cs typeface="Calibri"/>
                <a:sym typeface="Calibri"/>
              </a:rPr>
              <a:t>Gyroscope</a:t>
            </a:r>
            <a:r>
              <a:rPr lang="en" sz="1600">
                <a:solidFill>
                  <a:schemeClr val="dk1"/>
                </a:solidFill>
                <a:latin typeface="Calibri"/>
                <a:ea typeface="Calibri"/>
                <a:cs typeface="Calibri"/>
                <a:sym typeface="Calibri"/>
              </a:rPr>
              <a:t> measures rotation</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b="1" lang="en" sz="2000">
                <a:solidFill>
                  <a:schemeClr val="dk1"/>
                </a:solidFill>
                <a:latin typeface="Calibri"/>
                <a:ea typeface="Calibri"/>
                <a:cs typeface="Calibri"/>
                <a:sym typeface="Calibri"/>
              </a:rPr>
              <a:t>Arduino IDE:</a:t>
            </a:r>
            <a:endParaRPr b="1" sz="2000">
              <a:solidFill>
                <a:schemeClr val="dk1"/>
              </a:solidFill>
              <a:latin typeface="Calibri"/>
              <a:ea typeface="Calibri"/>
              <a:cs typeface="Calibri"/>
              <a:sym typeface="Calibri"/>
            </a:endParaRPr>
          </a:p>
          <a:p>
            <a:pPr indent="-327025" lvl="0" marL="457200" rtl="0" algn="l">
              <a:spcBef>
                <a:spcPts val="0"/>
              </a:spcBef>
              <a:spcAft>
                <a:spcPts val="0"/>
              </a:spcAft>
              <a:buClr>
                <a:schemeClr val="dk1"/>
              </a:buClr>
              <a:buSzPct val="100000"/>
              <a:buFont typeface="Calibri"/>
              <a:buChar char="●"/>
            </a:pPr>
            <a:r>
              <a:rPr lang="en" sz="2000">
                <a:solidFill>
                  <a:schemeClr val="dk1"/>
                </a:solidFill>
                <a:latin typeface="Calibri"/>
                <a:ea typeface="Calibri"/>
                <a:cs typeface="Calibri"/>
                <a:sym typeface="Calibri"/>
              </a:rPr>
              <a:t>c</a:t>
            </a:r>
            <a:r>
              <a:rPr lang="en" sz="2000">
                <a:solidFill>
                  <a:schemeClr val="dk1"/>
                </a:solidFill>
                <a:latin typeface="Calibri"/>
                <a:ea typeface="Calibri"/>
                <a:cs typeface="Calibri"/>
                <a:sym typeface="Calibri"/>
              </a:rPr>
              <a:t>an upload C++ sketch to the Arduino Uno</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ct val="55000"/>
              <a:buFont typeface="Arial"/>
              <a:buNone/>
            </a:pPr>
            <a:r>
              <a:rPr b="1" lang="en" sz="2000">
                <a:solidFill>
                  <a:schemeClr val="dk1"/>
                </a:solidFill>
                <a:latin typeface="Calibri"/>
                <a:ea typeface="Calibri"/>
                <a:cs typeface="Calibri"/>
                <a:sym typeface="Calibri"/>
              </a:rPr>
              <a:t>Sending Data:</a:t>
            </a:r>
            <a:endParaRPr sz="2000">
              <a:solidFill>
                <a:schemeClr val="dk1"/>
              </a:solidFill>
              <a:latin typeface="Calibri"/>
              <a:ea typeface="Calibri"/>
              <a:cs typeface="Calibri"/>
              <a:sym typeface="Calibri"/>
            </a:endParaRPr>
          </a:p>
          <a:p>
            <a:pPr indent="-327025" lvl="0" marL="457200" rtl="0" algn="l">
              <a:spcBef>
                <a:spcPts val="0"/>
              </a:spcBef>
              <a:spcAft>
                <a:spcPts val="0"/>
              </a:spcAft>
              <a:buClr>
                <a:schemeClr val="dk1"/>
              </a:buClr>
              <a:buSzPct val="100000"/>
              <a:buFont typeface="Calibri"/>
              <a:buChar char="●"/>
            </a:pPr>
            <a:r>
              <a:rPr lang="en" sz="2000">
                <a:solidFill>
                  <a:schemeClr val="dk1"/>
                </a:solidFill>
                <a:latin typeface="Calibri"/>
                <a:ea typeface="Calibri"/>
                <a:cs typeface="Calibri"/>
                <a:sym typeface="Calibri"/>
              </a:rPr>
              <a:t>Serial communication to send data between Arduino and Python script</a:t>
            </a:r>
            <a:endParaRPr sz="2000">
              <a:solidFill>
                <a:schemeClr val="dk1"/>
              </a:solidFill>
              <a:latin typeface="Calibri"/>
              <a:ea typeface="Calibri"/>
              <a:cs typeface="Calibri"/>
              <a:sym typeface="Calibri"/>
            </a:endParaRPr>
          </a:p>
          <a:p>
            <a:pPr indent="-327025" lvl="0" marL="457200" rtl="0" algn="l">
              <a:spcBef>
                <a:spcPts val="0"/>
              </a:spcBef>
              <a:spcAft>
                <a:spcPts val="0"/>
              </a:spcAft>
              <a:buClr>
                <a:schemeClr val="dk1"/>
              </a:buClr>
              <a:buSzPct val="100000"/>
              <a:buFont typeface="Calibri"/>
              <a:buChar char="●"/>
            </a:pPr>
            <a:r>
              <a:rPr lang="en" sz="2000">
                <a:solidFill>
                  <a:schemeClr val="dk1"/>
                </a:solidFill>
                <a:latin typeface="Calibri"/>
                <a:ea typeface="Calibri"/>
                <a:cs typeface="Calibri"/>
                <a:sym typeface="Calibri"/>
              </a:rPr>
              <a:t>The MPU6050 uses I2C communication with the Arduino</a:t>
            </a:r>
            <a:endParaRPr sz="2000">
              <a:solidFill>
                <a:schemeClr val="dk1"/>
              </a:solidFill>
              <a:latin typeface="Calibri"/>
              <a:ea typeface="Calibri"/>
              <a:cs typeface="Calibri"/>
              <a:sym typeface="Calibri"/>
            </a:endParaRPr>
          </a:p>
        </p:txBody>
      </p:sp>
      <p:sp>
        <p:nvSpPr>
          <p:cNvPr id="77" name="Google Shape;77;p16"/>
          <p:cNvSpPr txBox="1"/>
          <p:nvPr>
            <p:ph type="title"/>
          </p:nvPr>
        </p:nvSpPr>
        <p:spPr>
          <a:xfrm>
            <a:off x="311700" y="445025"/>
            <a:ext cx="8520600" cy="572700"/>
          </a:xfrm>
          <a:prstGeom prst="rect">
            <a:avLst/>
          </a:prstGeom>
          <a:solidFill>
            <a:srgbClr val="016D79"/>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chemeClr val="accent4"/>
                </a:solidFill>
                <a:latin typeface="Helvetica Neue"/>
                <a:ea typeface="Helvetica Neue"/>
                <a:cs typeface="Helvetica Neue"/>
                <a:sym typeface="Helvetica Neue"/>
              </a:rPr>
              <a:t>Arduino: accelerometer/gyroscope data collection</a:t>
            </a:r>
            <a:endParaRPr b="1">
              <a:solidFill>
                <a:schemeClr val="accent4"/>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chemeClr val="accent4"/>
              </a:solidFill>
              <a:latin typeface="Helvetica Neue"/>
              <a:ea typeface="Helvetica Neue"/>
              <a:cs typeface="Helvetica Neue"/>
              <a:sym typeface="Helvetica Neue"/>
            </a:endParaRPr>
          </a:p>
        </p:txBody>
      </p:sp>
      <p:pic>
        <p:nvPicPr>
          <p:cNvPr id="78" name="Google Shape;78;p16"/>
          <p:cNvPicPr preferRelativeResize="0"/>
          <p:nvPr/>
        </p:nvPicPr>
        <p:blipFill>
          <a:blip r:embed="rId3">
            <a:alphaModFix/>
          </a:blip>
          <a:stretch>
            <a:fillRect/>
          </a:stretch>
        </p:blipFill>
        <p:spPr>
          <a:xfrm>
            <a:off x="5684850" y="1529150"/>
            <a:ext cx="2646750" cy="2413975"/>
          </a:xfrm>
          <a:prstGeom prst="rect">
            <a:avLst/>
          </a:prstGeom>
          <a:noFill/>
          <a:ln>
            <a:noFill/>
          </a:ln>
        </p:spPr>
      </p:pic>
      <p:sp>
        <p:nvSpPr>
          <p:cNvPr id="79" name="Google Shape;79;p16"/>
          <p:cNvSpPr txBox="1"/>
          <p:nvPr>
            <p:ph idx="1" type="body"/>
          </p:nvPr>
        </p:nvSpPr>
        <p:spPr>
          <a:xfrm>
            <a:off x="7507300" y="3976625"/>
            <a:ext cx="1325100" cy="344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400">
                <a:solidFill>
                  <a:schemeClr val="dk1"/>
                </a:solidFill>
                <a:latin typeface="Calibri"/>
                <a:ea typeface="Calibri"/>
                <a:cs typeface="Calibri"/>
                <a:sym typeface="Calibri"/>
              </a:rPr>
              <a:t>MPU 6050 sensor</a:t>
            </a:r>
            <a:endParaRPr sz="44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235500" y="923875"/>
            <a:ext cx="4580700" cy="402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05"/>
              <a:buNone/>
            </a:pPr>
            <a:r>
              <a:rPr b="1" lang="en" sz="1200">
                <a:solidFill>
                  <a:schemeClr val="dk1"/>
                </a:solidFill>
                <a:latin typeface="Calibri"/>
                <a:ea typeface="Calibri"/>
                <a:cs typeface="Calibri"/>
                <a:sym typeface="Calibri"/>
              </a:rPr>
              <a:t>How do you generate sound?</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605"/>
              <a:buNone/>
            </a:pPr>
            <a:r>
              <a:t/>
            </a:r>
            <a:endParaRPr b="1" sz="1200">
              <a:solidFill>
                <a:schemeClr val="dk1"/>
              </a:solidFill>
              <a:latin typeface="Calibri"/>
              <a:ea typeface="Calibri"/>
              <a:cs typeface="Calibri"/>
              <a:sym typeface="Calibri"/>
            </a:endParaRPr>
          </a:p>
          <a:p>
            <a:pPr indent="-304800" lvl="0" marL="4572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Waveforms - </a:t>
            </a:r>
            <a:r>
              <a:rPr b="1" lang="en" sz="1200">
                <a:solidFill>
                  <a:schemeClr val="dk1"/>
                </a:solidFill>
                <a:latin typeface="Calibri"/>
                <a:ea typeface="Calibri"/>
                <a:cs typeface="Calibri"/>
                <a:sym typeface="Calibri"/>
              </a:rPr>
              <a:t>sine waves</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1" marL="914400" rtl="0" algn="l">
              <a:lnSpc>
                <a:spcPct val="100000"/>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Oscillators</a:t>
            </a:r>
            <a:endParaRPr b="1" sz="1200">
              <a:solidFill>
                <a:schemeClr val="dk1"/>
              </a:solidFill>
              <a:latin typeface="Calibri"/>
              <a:ea typeface="Calibri"/>
              <a:cs typeface="Calibri"/>
              <a:sym typeface="Calibri"/>
            </a:endParaRPr>
          </a:p>
          <a:p>
            <a:pPr indent="-304800" lvl="2" marL="13716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Creates a signal that oscillates</a:t>
            </a:r>
            <a:endParaRPr sz="1200">
              <a:solidFill>
                <a:schemeClr val="dk1"/>
              </a:solidFill>
              <a:latin typeface="Calibri"/>
              <a:ea typeface="Calibri"/>
              <a:cs typeface="Calibri"/>
              <a:sym typeface="Calibri"/>
            </a:endParaRPr>
          </a:p>
          <a:p>
            <a:pPr indent="-304800" lvl="2" marL="13716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Sine, square, sawtooth, and triangle</a:t>
            </a:r>
            <a:endParaRPr sz="1200">
              <a:solidFill>
                <a:schemeClr val="dk1"/>
              </a:solidFill>
              <a:latin typeface="Calibri"/>
              <a:ea typeface="Calibri"/>
              <a:cs typeface="Calibri"/>
              <a:sym typeface="Calibri"/>
            </a:endParaRPr>
          </a:p>
          <a:p>
            <a:pPr indent="-304800" lvl="1" marL="914400" rtl="0" algn="l">
              <a:lnSpc>
                <a:spcPct val="100000"/>
              </a:lnSpc>
              <a:spcBef>
                <a:spcPts val="0"/>
              </a:spcBef>
              <a:spcAft>
                <a:spcPts val="0"/>
              </a:spcAft>
              <a:buClr>
                <a:schemeClr val="dk1"/>
              </a:buClr>
              <a:buSzPts val="1200"/>
              <a:buFont typeface="Calibri"/>
              <a:buChar char="○"/>
            </a:pPr>
            <a:r>
              <a:rPr b="1" lang="en" sz="1200">
                <a:solidFill>
                  <a:schemeClr val="dk1"/>
                </a:solidFill>
                <a:highlight>
                  <a:srgbClr val="FFAB40"/>
                </a:highlight>
                <a:latin typeface="Calibri"/>
                <a:ea typeface="Calibri"/>
                <a:cs typeface="Calibri"/>
                <a:sym typeface="Calibri"/>
              </a:rPr>
              <a:t>Amplitude </a:t>
            </a:r>
            <a:r>
              <a:rPr b="1" lang="en" sz="1200">
                <a:solidFill>
                  <a:schemeClr val="accent4"/>
                </a:solidFill>
                <a:highlight>
                  <a:srgbClr val="FFAB40"/>
                </a:highlight>
                <a:latin typeface="Calibri"/>
                <a:ea typeface="Calibri"/>
                <a:cs typeface="Calibri"/>
                <a:sym typeface="Calibri"/>
              </a:rPr>
              <a:t>←</a:t>
            </a:r>
            <a:endParaRPr sz="1200">
              <a:solidFill>
                <a:schemeClr val="accent4"/>
              </a:solidFill>
              <a:highlight>
                <a:srgbClr val="FFAB40"/>
              </a:highlight>
              <a:latin typeface="Calibri"/>
              <a:ea typeface="Calibri"/>
              <a:cs typeface="Calibri"/>
              <a:sym typeface="Calibri"/>
            </a:endParaRPr>
          </a:p>
          <a:p>
            <a:pPr indent="-304800" lvl="2" marL="13716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height of waveform</a:t>
            </a:r>
            <a:endParaRPr sz="1200">
              <a:solidFill>
                <a:schemeClr val="dk1"/>
              </a:solidFill>
              <a:latin typeface="Calibri"/>
              <a:ea typeface="Calibri"/>
              <a:cs typeface="Calibri"/>
              <a:sym typeface="Calibri"/>
            </a:endParaRPr>
          </a:p>
          <a:p>
            <a:pPr indent="-304800" lvl="2" marL="13716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Loudness = larger, quietness = smaller</a:t>
            </a:r>
            <a:endParaRPr sz="1200">
              <a:solidFill>
                <a:schemeClr val="dk1"/>
              </a:solidFill>
              <a:latin typeface="Calibri"/>
              <a:ea typeface="Calibri"/>
              <a:cs typeface="Calibri"/>
              <a:sym typeface="Calibri"/>
            </a:endParaRPr>
          </a:p>
          <a:p>
            <a:pPr indent="-304800" lvl="1" marL="914400" rtl="0" algn="l">
              <a:lnSpc>
                <a:spcPct val="100000"/>
              </a:lnSpc>
              <a:spcBef>
                <a:spcPts val="0"/>
              </a:spcBef>
              <a:spcAft>
                <a:spcPts val="0"/>
              </a:spcAft>
              <a:buClr>
                <a:schemeClr val="dk1"/>
              </a:buClr>
              <a:buSzPts val="1200"/>
              <a:buFont typeface="Calibri"/>
              <a:buChar char="○"/>
            </a:pPr>
            <a:r>
              <a:rPr b="1" lang="en" sz="1200">
                <a:solidFill>
                  <a:schemeClr val="dk1"/>
                </a:solidFill>
                <a:highlight>
                  <a:srgbClr val="FFAB40"/>
                </a:highlight>
                <a:latin typeface="Calibri"/>
                <a:ea typeface="Calibri"/>
                <a:cs typeface="Calibri"/>
                <a:sym typeface="Calibri"/>
              </a:rPr>
              <a:t>Frequency </a:t>
            </a:r>
            <a:r>
              <a:rPr b="1" lang="en" sz="1200">
                <a:solidFill>
                  <a:srgbClr val="FFAB40"/>
                </a:solidFill>
                <a:highlight>
                  <a:srgbClr val="FFAB40"/>
                </a:highlight>
                <a:latin typeface="Calibri"/>
                <a:ea typeface="Calibri"/>
                <a:cs typeface="Calibri"/>
                <a:sym typeface="Calibri"/>
              </a:rPr>
              <a:t>&lt;- </a:t>
            </a:r>
            <a:endParaRPr b="1" sz="1200">
              <a:solidFill>
                <a:srgbClr val="FFAB40"/>
              </a:solidFill>
              <a:highlight>
                <a:srgbClr val="FFAB40"/>
              </a:highlight>
              <a:latin typeface="Calibri"/>
              <a:ea typeface="Calibri"/>
              <a:cs typeface="Calibri"/>
              <a:sym typeface="Calibri"/>
            </a:endParaRPr>
          </a:p>
          <a:p>
            <a:pPr indent="-304800" lvl="2" marL="13716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Number of times a waveform repeats each second</a:t>
            </a:r>
            <a:endParaRPr sz="1200">
              <a:solidFill>
                <a:schemeClr val="dk1"/>
              </a:solidFill>
              <a:latin typeface="Calibri"/>
              <a:ea typeface="Calibri"/>
              <a:cs typeface="Calibri"/>
              <a:sym typeface="Calibri"/>
            </a:endParaRPr>
          </a:p>
          <a:p>
            <a:pPr indent="-304800" lvl="2" marL="13716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Measured in hertz (Hz)</a:t>
            </a:r>
            <a:endParaRPr sz="1200">
              <a:solidFill>
                <a:schemeClr val="dk1"/>
              </a:solidFill>
              <a:latin typeface="Calibri"/>
              <a:ea typeface="Calibri"/>
              <a:cs typeface="Calibri"/>
              <a:sym typeface="Calibri"/>
            </a:endParaRPr>
          </a:p>
          <a:p>
            <a:pPr indent="-304800" lvl="2" marL="13716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hertz = repeating 1 time per second</a:t>
            </a:r>
            <a:endParaRPr sz="1200">
              <a:solidFill>
                <a:schemeClr val="dk1"/>
              </a:solidFill>
              <a:latin typeface="Calibri"/>
              <a:ea typeface="Calibri"/>
              <a:cs typeface="Calibri"/>
              <a:sym typeface="Calibri"/>
            </a:endParaRPr>
          </a:p>
          <a:p>
            <a:pPr indent="-304800" lvl="2" marL="13716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As hertz increases, so does pitch</a:t>
            </a:r>
            <a:endParaRPr sz="1200">
              <a:solidFill>
                <a:schemeClr val="dk1"/>
              </a:solidFill>
              <a:latin typeface="Calibri"/>
              <a:ea typeface="Calibri"/>
              <a:cs typeface="Calibri"/>
              <a:sym typeface="Calibri"/>
            </a:endParaRPr>
          </a:p>
          <a:p>
            <a:pPr indent="-304800" lvl="1" marL="914400" rtl="0" algn="l">
              <a:lnSpc>
                <a:spcPct val="100000"/>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Filters </a:t>
            </a:r>
            <a:endParaRPr b="1" sz="1200">
              <a:solidFill>
                <a:schemeClr val="accent4"/>
              </a:solidFill>
              <a:latin typeface="Calibri"/>
              <a:ea typeface="Calibri"/>
              <a:cs typeface="Calibri"/>
              <a:sym typeface="Calibri"/>
            </a:endParaRPr>
          </a:p>
          <a:p>
            <a:pPr indent="-304800" lvl="2" marL="13716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Only letting certain frequencies pass through, smooths sound</a:t>
            </a:r>
            <a:endParaRPr sz="1200">
              <a:solidFill>
                <a:schemeClr val="dk1"/>
              </a:solidFill>
              <a:latin typeface="Calibri"/>
              <a:ea typeface="Calibri"/>
              <a:cs typeface="Calibri"/>
              <a:sym typeface="Calibri"/>
            </a:endParaRPr>
          </a:p>
          <a:p>
            <a:pPr indent="-304800" lvl="2" marL="13716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Tried using a low-pass filter…</a:t>
            </a:r>
            <a:endParaRPr sz="1200">
              <a:solidFill>
                <a:schemeClr val="dk1"/>
              </a:solidFill>
              <a:latin typeface="Calibri"/>
              <a:ea typeface="Calibri"/>
              <a:cs typeface="Calibri"/>
              <a:sym typeface="Calibri"/>
            </a:endParaRPr>
          </a:p>
        </p:txBody>
      </p:sp>
      <p:sp>
        <p:nvSpPr>
          <p:cNvPr id="85" name="Google Shape;85;p17"/>
          <p:cNvSpPr txBox="1"/>
          <p:nvPr>
            <p:ph type="title"/>
          </p:nvPr>
        </p:nvSpPr>
        <p:spPr>
          <a:xfrm>
            <a:off x="311700" y="292625"/>
            <a:ext cx="8520600" cy="572700"/>
          </a:xfrm>
          <a:prstGeom prst="rect">
            <a:avLst/>
          </a:prstGeom>
          <a:solidFill>
            <a:srgbClr val="016D79"/>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Music/Sound Synthesis</a:t>
            </a:r>
            <a:endParaRPr b="1">
              <a:solidFill>
                <a:schemeClr val="accent4"/>
              </a:solidFill>
              <a:latin typeface="Helvetica Neue"/>
              <a:ea typeface="Helvetica Neue"/>
              <a:cs typeface="Helvetica Neue"/>
              <a:sym typeface="Helvetica Neue"/>
            </a:endParaRPr>
          </a:p>
        </p:txBody>
      </p:sp>
      <p:pic>
        <p:nvPicPr>
          <p:cNvPr id="86" name="Google Shape;86;p17"/>
          <p:cNvPicPr preferRelativeResize="0"/>
          <p:nvPr/>
        </p:nvPicPr>
        <p:blipFill>
          <a:blip r:embed="rId3">
            <a:alphaModFix/>
          </a:blip>
          <a:stretch>
            <a:fillRect/>
          </a:stretch>
        </p:blipFill>
        <p:spPr>
          <a:xfrm>
            <a:off x="4852625" y="1037550"/>
            <a:ext cx="3834600" cy="3026156"/>
          </a:xfrm>
          <a:prstGeom prst="rect">
            <a:avLst/>
          </a:prstGeom>
          <a:noFill/>
          <a:ln>
            <a:noFill/>
          </a:ln>
        </p:spPr>
      </p:pic>
      <p:pic>
        <p:nvPicPr>
          <p:cNvPr id="87" name="Google Shape;87;p17"/>
          <p:cNvPicPr preferRelativeResize="0"/>
          <p:nvPr/>
        </p:nvPicPr>
        <p:blipFill>
          <a:blip r:embed="rId4">
            <a:alphaModFix/>
          </a:blip>
          <a:stretch>
            <a:fillRect/>
          </a:stretch>
        </p:blipFill>
        <p:spPr>
          <a:xfrm>
            <a:off x="4701550" y="4189175"/>
            <a:ext cx="3985675" cy="405050"/>
          </a:xfrm>
          <a:prstGeom prst="rect">
            <a:avLst/>
          </a:prstGeom>
          <a:noFill/>
          <a:ln>
            <a:noFill/>
          </a:ln>
        </p:spPr>
      </p:pic>
      <p:sp>
        <p:nvSpPr>
          <p:cNvPr id="88" name="Google Shape;88;p17"/>
          <p:cNvSpPr txBox="1"/>
          <p:nvPr>
            <p:ph idx="1" type="body"/>
          </p:nvPr>
        </p:nvSpPr>
        <p:spPr>
          <a:xfrm>
            <a:off x="7249925" y="4594225"/>
            <a:ext cx="1511100" cy="344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400">
                <a:solidFill>
                  <a:schemeClr val="dk1"/>
                </a:solidFill>
                <a:latin typeface="Calibri"/>
                <a:ea typeface="Calibri"/>
                <a:cs typeface="Calibri"/>
                <a:sym typeface="Calibri"/>
              </a:rPr>
              <a:t>Sine wave generation!</a:t>
            </a:r>
            <a:endParaRPr sz="4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216425"/>
            <a:ext cx="8520600" cy="665400"/>
          </a:xfrm>
          <a:prstGeom prst="rect">
            <a:avLst/>
          </a:prstGeom>
          <a:solidFill>
            <a:srgbClr val="016D79"/>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Mapping Data to Sound</a:t>
            </a:r>
            <a:endParaRPr b="1">
              <a:solidFill>
                <a:schemeClr val="accent4"/>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chemeClr val="accent4"/>
              </a:solidFill>
              <a:latin typeface="Helvetica Neue"/>
              <a:ea typeface="Helvetica Neue"/>
              <a:cs typeface="Helvetica Neue"/>
              <a:sym typeface="Helvetica Neue"/>
            </a:endParaRPr>
          </a:p>
        </p:txBody>
      </p:sp>
      <p:pic>
        <p:nvPicPr>
          <p:cNvPr id="94" name="Google Shape;94;p18"/>
          <p:cNvPicPr preferRelativeResize="0"/>
          <p:nvPr/>
        </p:nvPicPr>
        <p:blipFill>
          <a:blip r:embed="rId3">
            <a:alphaModFix/>
          </a:blip>
          <a:stretch>
            <a:fillRect/>
          </a:stretch>
        </p:blipFill>
        <p:spPr>
          <a:xfrm>
            <a:off x="311700" y="3423975"/>
            <a:ext cx="3839375" cy="1503950"/>
          </a:xfrm>
          <a:prstGeom prst="rect">
            <a:avLst/>
          </a:prstGeom>
          <a:noFill/>
          <a:ln>
            <a:noFill/>
          </a:ln>
        </p:spPr>
      </p:pic>
      <p:sp>
        <p:nvSpPr>
          <p:cNvPr id="95" name="Google Shape;95;p18"/>
          <p:cNvSpPr txBox="1"/>
          <p:nvPr/>
        </p:nvSpPr>
        <p:spPr>
          <a:xfrm>
            <a:off x="2540425" y="3651600"/>
            <a:ext cx="1383000" cy="692700"/>
          </a:xfrm>
          <a:prstGeom prst="rect">
            <a:avLst/>
          </a:prstGeom>
          <a:noFill/>
          <a:ln cap="flat" cmpd="sng" w="9525">
            <a:solidFill>
              <a:schemeClr val="lt1"/>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000">
                <a:solidFill>
                  <a:schemeClr val="lt1"/>
                </a:solidFill>
                <a:latin typeface="Calibri"/>
                <a:ea typeface="Calibri"/>
                <a:cs typeface="Calibri"/>
                <a:sym typeface="Calibri"/>
              </a:rPr>
              <a:t>← </a:t>
            </a:r>
            <a:r>
              <a:rPr i="1" lang="en" sz="1000">
                <a:solidFill>
                  <a:schemeClr val="lt1"/>
                </a:solidFill>
                <a:latin typeface="Calibri"/>
                <a:ea typeface="Calibri"/>
                <a:cs typeface="Calibri"/>
                <a:sym typeface="Calibri"/>
              </a:rPr>
              <a:t>Mapping the specific accel/gyro value and setting limits</a:t>
            </a:r>
            <a:endParaRPr i="1" sz="1000">
              <a:solidFill>
                <a:schemeClr val="lt1"/>
              </a:solidFill>
              <a:latin typeface="Calibri"/>
              <a:ea typeface="Calibri"/>
              <a:cs typeface="Calibri"/>
              <a:sym typeface="Calibri"/>
            </a:endParaRPr>
          </a:p>
        </p:txBody>
      </p:sp>
      <p:pic>
        <p:nvPicPr>
          <p:cNvPr id="96" name="Google Shape;96;p18"/>
          <p:cNvPicPr preferRelativeResize="0"/>
          <p:nvPr/>
        </p:nvPicPr>
        <p:blipFill rotWithShape="1">
          <a:blip r:embed="rId4">
            <a:alphaModFix/>
          </a:blip>
          <a:srcRect b="0" l="0" r="0" t="15290"/>
          <a:stretch/>
        </p:blipFill>
        <p:spPr>
          <a:xfrm>
            <a:off x="311700" y="992250"/>
            <a:ext cx="4643000" cy="1379175"/>
          </a:xfrm>
          <a:prstGeom prst="rect">
            <a:avLst/>
          </a:prstGeom>
          <a:noFill/>
          <a:ln>
            <a:noFill/>
          </a:ln>
        </p:spPr>
      </p:pic>
      <p:sp>
        <p:nvSpPr>
          <p:cNvPr id="97" name="Google Shape;97;p18"/>
          <p:cNvSpPr txBox="1"/>
          <p:nvPr/>
        </p:nvSpPr>
        <p:spPr>
          <a:xfrm>
            <a:off x="2836800" y="1298825"/>
            <a:ext cx="1383000" cy="338700"/>
          </a:xfrm>
          <a:prstGeom prst="rect">
            <a:avLst/>
          </a:prstGeom>
          <a:noFill/>
          <a:ln cap="flat" cmpd="sng" w="9525">
            <a:solidFill>
              <a:schemeClr val="lt1"/>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000">
                <a:solidFill>
                  <a:schemeClr val="lt1"/>
                </a:solidFill>
                <a:latin typeface="Calibri"/>
                <a:ea typeface="Calibri"/>
                <a:cs typeface="Calibri"/>
                <a:sym typeface="Calibri"/>
              </a:rPr>
              <a:t>Connecting serial port</a:t>
            </a:r>
            <a:endParaRPr i="1" sz="1000">
              <a:solidFill>
                <a:schemeClr val="lt1"/>
              </a:solidFill>
              <a:latin typeface="Calibri"/>
              <a:ea typeface="Calibri"/>
              <a:cs typeface="Calibri"/>
              <a:sym typeface="Calibri"/>
            </a:endParaRPr>
          </a:p>
        </p:txBody>
      </p:sp>
      <p:sp>
        <p:nvSpPr>
          <p:cNvPr id="98" name="Google Shape;98;p18"/>
          <p:cNvSpPr txBox="1"/>
          <p:nvPr/>
        </p:nvSpPr>
        <p:spPr>
          <a:xfrm>
            <a:off x="5483103" y="2648335"/>
            <a:ext cx="2297700" cy="515700"/>
          </a:xfrm>
          <a:prstGeom prst="rect">
            <a:avLst/>
          </a:prstGeom>
          <a:noFill/>
          <a:ln cap="flat" cmpd="sng" w="9525">
            <a:solidFill>
              <a:schemeClr val="dk1"/>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000">
                <a:solidFill>
                  <a:schemeClr val="dk1"/>
                </a:solidFill>
                <a:latin typeface="Calibri"/>
                <a:ea typeface="Calibri"/>
                <a:cs typeface="Calibri"/>
                <a:sym typeface="Calibri"/>
              </a:rPr>
              <a:t>← Reading serial data, </a:t>
            </a:r>
            <a:endParaRPr i="1"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i="1" lang="en" sz="1000">
                <a:solidFill>
                  <a:schemeClr val="dk1"/>
                </a:solidFill>
                <a:latin typeface="Calibri"/>
                <a:ea typeface="Calibri"/>
                <a:cs typeface="Calibri"/>
                <a:sym typeface="Calibri"/>
              </a:rPr>
              <a:t>Parsing through data and splitting it</a:t>
            </a:r>
            <a:endParaRPr i="1" sz="1000">
              <a:solidFill>
                <a:schemeClr val="dk1"/>
              </a:solidFill>
              <a:latin typeface="Calibri"/>
              <a:ea typeface="Calibri"/>
              <a:cs typeface="Calibri"/>
              <a:sym typeface="Calibri"/>
            </a:endParaRPr>
          </a:p>
        </p:txBody>
      </p:sp>
      <p:pic>
        <p:nvPicPr>
          <p:cNvPr id="99" name="Google Shape;99;p18"/>
          <p:cNvPicPr preferRelativeResize="0"/>
          <p:nvPr/>
        </p:nvPicPr>
        <p:blipFill>
          <a:blip r:embed="rId5">
            <a:alphaModFix/>
          </a:blip>
          <a:stretch>
            <a:fillRect/>
          </a:stretch>
        </p:blipFill>
        <p:spPr>
          <a:xfrm>
            <a:off x="311701" y="2431524"/>
            <a:ext cx="5094533" cy="903888"/>
          </a:xfrm>
          <a:prstGeom prst="rect">
            <a:avLst/>
          </a:prstGeom>
          <a:noFill/>
          <a:ln>
            <a:noFill/>
          </a:ln>
        </p:spPr>
      </p:pic>
      <p:sp>
        <p:nvSpPr>
          <p:cNvPr id="100" name="Google Shape;100;p18"/>
          <p:cNvSpPr txBox="1"/>
          <p:nvPr/>
        </p:nvSpPr>
        <p:spPr>
          <a:xfrm>
            <a:off x="4219800" y="4559525"/>
            <a:ext cx="2160000" cy="515700"/>
          </a:xfrm>
          <a:prstGeom prst="rect">
            <a:avLst/>
          </a:prstGeom>
          <a:noFill/>
          <a:ln cap="flat" cmpd="sng" w="9525">
            <a:solidFill>
              <a:schemeClr val="dk1"/>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000">
                <a:solidFill>
                  <a:schemeClr val="dk1"/>
                </a:solidFill>
                <a:latin typeface="Calibri"/>
                <a:ea typeface="Calibri"/>
                <a:cs typeface="Calibri"/>
                <a:sym typeface="Calibri"/>
              </a:rPr>
              <a:t>← </a:t>
            </a:r>
            <a:r>
              <a:rPr i="1" lang="en" sz="1000">
                <a:solidFill>
                  <a:schemeClr val="dk1"/>
                </a:solidFill>
                <a:latin typeface="Calibri"/>
                <a:ea typeface="Calibri"/>
                <a:cs typeface="Calibri"/>
                <a:sym typeface="Calibri"/>
              </a:rPr>
              <a:t>Putting the mapped value into the sound making</a:t>
            </a:r>
            <a:endParaRPr i="1" sz="1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06" name="Google Shape;106;p19"/>
          <p:cNvPicPr preferRelativeResize="0"/>
          <p:nvPr/>
        </p:nvPicPr>
        <p:blipFill>
          <a:blip r:embed="rId3">
            <a:alphaModFix/>
          </a:blip>
          <a:stretch>
            <a:fillRect/>
          </a:stretch>
        </p:blipFill>
        <p:spPr>
          <a:xfrm>
            <a:off x="358225" y="1146925"/>
            <a:ext cx="1612585" cy="1737533"/>
          </a:xfrm>
          <a:prstGeom prst="rect">
            <a:avLst/>
          </a:prstGeom>
          <a:noFill/>
          <a:ln>
            <a:noFill/>
          </a:ln>
        </p:spPr>
      </p:pic>
      <p:pic>
        <p:nvPicPr>
          <p:cNvPr id="107" name="Google Shape;107;p19"/>
          <p:cNvPicPr preferRelativeResize="0"/>
          <p:nvPr/>
        </p:nvPicPr>
        <p:blipFill rotWithShape="1">
          <a:blip r:embed="rId4">
            <a:alphaModFix/>
          </a:blip>
          <a:srcRect b="7548" l="14558" r="55174" t="58495"/>
          <a:stretch/>
        </p:blipFill>
        <p:spPr>
          <a:xfrm>
            <a:off x="5183450" y="1399525"/>
            <a:ext cx="3593226" cy="2282925"/>
          </a:xfrm>
          <a:prstGeom prst="rect">
            <a:avLst/>
          </a:prstGeom>
          <a:noFill/>
          <a:ln>
            <a:noFill/>
          </a:ln>
        </p:spPr>
      </p:pic>
      <p:sp>
        <p:nvSpPr>
          <p:cNvPr id="108" name="Google Shape;108;p19"/>
          <p:cNvSpPr txBox="1"/>
          <p:nvPr>
            <p:ph type="title"/>
          </p:nvPr>
        </p:nvSpPr>
        <p:spPr>
          <a:xfrm>
            <a:off x="311700" y="445025"/>
            <a:ext cx="8520600" cy="572700"/>
          </a:xfrm>
          <a:prstGeom prst="rect">
            <a:avLst/>
          </a:prstGeom>
          <a:solidFill>
            <a:srgbClr val="016D79"/>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a</a:t>
            </a:r>
            <a:r>
              <a:rPr b="1" lang="en">
                <a:solidFill>
                  <a:schemeClr val="accent4"/>
                </a:solidFill>
                <a:latin typeface="Helvetica Neue"/>
                <a:ea typeface="Helvetica Neue"/>
                <a:cs typeface="Helvetica Neue"/>
                <a:sym typeface="Helvetica Neue"/>
              </a:rPr>
              <a:t> selection of process pics</a:t>
            </a:r>
            <a:endParaRPr b="1">
              <a:solidFill>
                <a:schemeClr val="accent4"/>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chemeClr val="accent4"/>
              </a:solidFill>
              <a:latin typeface="Helvetica Neue"/>
              <a:ea typeface="Helvetica Neue"/>
              <a:cs typeface="Helvetica Neue"/>
              <a:sym typeface="Helvetica Neue"/>
            </a:endParaRPr>
          </a:p>
        </p:txBody>
      </p:sp>
      <p:sp>
        <p:nvSpPr>
          <p:cNvPr id="109" name="Google Shape;109;p19"/>
          <p:cNvSpPr txBox="1"/>
          <p:nvPr>
            <p:ph idx="1" type="body"/>
          </p:nvPr>
        </p:nvSpPr>
        <p:spPr>
          <a:xfrm>
            <a:off x="1515900" y="2861250"/>
            <a:ext cx="3284700" cy="328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100">
                <a:solidFill>
                  <a:schemeClr val="dk1"/>
                </a:solidFill>
                <a:latin typeface="Calibri"/>
                <a:ea typeface="Calibri"/>
                <a:cs typeface="Calibri"/>
                <a:sym typeface="Calibri"/>
              </a:rPr>
              <a:t>Early days learning to use Arduino (with LED pins too!)</a:t>
            </a:r>
            <a:endParaRPr sz="1100">
              <a:solidFill>
                <a:schemeClr val="dk1"/>
              </a:solidFill>
              <a:latin typeface="Calibri"/>
              <a:ea typeface="Calibri"/>
              <a:cs typeface="Calibri"/>
              <a:sym typeface="Calibri"/>
            </a:endParaRPr>
          </a:p>
        </p:txBody>
      </p:sp>
      <p:sp>
        <p:nvSpPr>
          <p:cNvPr id="110" name="Google Shape;110;p19"/>
          <p:cNvSpPr txBox="1"/>
          <p:nvPr>
            <p:ph idx="1" type="body"/>
          </p:nvPr>
        </p:nvSpPr>
        <p:spPr>
          <a:xfrm>
            <a:off x="6995577" y="1070724"/>
            <a:ext cx="17811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34"/>
              <a:buNone/>
            </a:pPr>
            <a:r>
              <a:rPr lang="en" sz="1135">
                <a:solidFill>
                  <a:schemeClr val="dk1"/>
                </a:solidFill>
                <a:latin typeface="Calibri"/>
                <a:ea typeface="Calibri"/>
                <a:cs typeface="Calibri"/>
                <a:sym typeface="Calibri"/>
              </a:rPr>
              <a:t>encountering challenges…</a:t>
            </a:r>
            <a:endParaRPr sz="1135">
              <a:solidFill>
                <a:schemeClr val="dk1"/>
              </a:solidFill>
              <a:latin typeface="Calibri"/>
              <a:ea typeface="Calibri"/>
              <a:cs typeface="Calibri"/>
              <a:sym typeface="Calibri"/>
            </a:endParaRPr>
          </a:p>
        </p:txBody>
      </p:sp>
      <p:pic>
        <p:nvPicPr>
          <p:cNvPr id="111" name="Google Shape;111;p19"/>
          <p:cNvPicPr preferRelativeResize="0"/>
          <p:nvPr/>
        </p:nvPicPr>
        <p:blipFill>
          <a:blip r:embed="rId5">
            <a:alphaModFix/>
          </a:blip>
          <a:stretch>
            <a:fillRect/>
          </a:stretch>
        </p:blipFill>
        <p:spPr>
          <a:xfrm>
            <a:off x="1970809" y="1246335"/>
            <a:ext cx="2538749" cy="1538717"/>
          </a:xfrm>
          <a:prstGeom prst="rect">
            <a:avLst/>
          </a:prstGeom>
          <a:noFill/>
          <a:ln>
            <a:noFill/>
          </a:ln>
        </p:spPr>
      </p:pic>
      <p:pic>
        <p:nvPicPr>
          <p:cNvPr id="112" name="Google Shape;112;p19"/>
          <p:cNvPicPr preferRelativeResize="0"/>
          <p:nvPr/>
        </p:nvPicPr>
        <p:blipFill>
          <a:blip r:embed="rId6">
            <a:alphaModFix/>
          </a:blip>
          <a:stretch>
            <a:fillRect/>
          </a:stretch>
        </p:blipFill>
        <p:spPr>
          <a:xfrm>
            <a:off x="434500" y="3282750"/>
            <a:ext cx="2907926" cy="1883876"/>
          </a:xfrm>
          <a:prstGeom prst="rect">
            <a:avLst/>
          </a:prstGeom>
          <a:noFill/>
          <a:ln>
            <a:noFill/>
          </a:ln>
        </p:spPr>
      </p:pic>
      <p:pic>
        <p:nvPicPr>
          <p:cNvPr id="113" name="Google Shape;113;p19"/>
          <p:cNvPicPr preferRelativeResize="0"/>
          <p:nvPr/>
        </p:nvPicPr>
        <p:blipFill>
          <a:blip r:embed="rId7">
            <a:alphaModFix/>
          </a:blip>
          <a:stretch>
            <a:fillRect/>
          </a:stretch>
        </p:blipFill>
        <p:spPr>
          <a:xfrm>
            <a:off x="3512900" y="3266250"/>
            <a:ext cx="2738902" cy="1883875"/>
          </a:xfrm>
          <a:prstGeom prst="rect">
            <a:avLst/>
          </a:prstGeom>
          <a:noFill/>
          <a:ln>
            <a:noFill/>
          </a:ln>
        </p:spPr>
      </p:pic>
      <p:sp>
        <p:nvSpPr>
          <p:cNvPr id="114" name="Google Shape;114;p19"/>
          <p:cNvSpPr txBox="1"/>
          <p:nvPr>
            <p:ph idx="1" type="body"/>
          </p:nvPr>
        </p:nvSpPr>
        <p:spPr>
          <a:xfrm>
            <a:off x="6312975" y="3926875"/>
            <a:ext cx="2538600" cy="328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100">
                <a:solidFill>
                  <a:schemeClr val="dk1"/>
                </a:solidFill>
                <a:latin typeface="Calibri"/>
                <a:ea typeface="Calibri"/>
                <a:cs typeface="Calibri"/>
                <a:sym typeface="Calibri"/>
              </a:rPr>
              <a:t>Getting data from arduino to python!</a:t>
            </a:r>
            <a:endParaRPr sz="11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216425"/>
            <a:ext cx="8520600" cy="572700"/>
          </a:xfrm>
          <a:prstGeom prst="rect">
            <a:avLst/>
          </a:prstGeom>
          <a:solidFill>
            <a:srgbClr val="016D79"/>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a selection of process vids</a:t>
            </a:r>
            <a:endParaRPr b="1">
              <a:solidFill>
                <a:schemeClr val="accent4"/>
              </a:solidFill>
              <a:latin typeface="Helvetica Neue"/>
              <a:ea typeface="Helvetica Neue"/>
              <a:cs typeface="Helvetica Neue"/>
              <a:sym typeface="Helvetica Neue"/>
            </a:endParaRPr>
          </a:p>
        </p:txBody>
      </p:sp>
      <p:pic>
        <p:nvPicPr>
          <p:cNvPr id="120" name="Google Shape;120;p20" title="IMG_7085.MOV">
            <a:hlinkClick r:id="rId3"/>
          </p:cNvPr>
          <p:cNvPicPr preferRelativeResize="0"/>
          <p:nvPr/>
        </p:nvPicPr>
        <p:blipFill>
          <a:blip r:embed="rId4">
            <a:alphaModFix/>
          </a:blip>
          <a:stretch>
            <a:fillRect/>
          </a:stretch>
        </p:blipFill>
        <p:spPr>
          <a:xfrm>
            <a:off x="4260300" y="906550"/>
            <a:ext cx="4572000" cy="3429000"/>
          </a:xfrm>
          <a:prstGeom prst="rect">
            <a:avLst/>
          </a:prstGeom>
          <a:noFill/>
          <a:ln>
            <a:noFill/>
          </a:ln>
        </p:spPr>
      </p:pic>
      <p:pic>
        <p:nvPicPr>
          <p:cNvPr id="121" name="Google Shape;121;p20" title="IMG_5530.MOV">
            <a:hlinkClick r:id="rId5"/>
          </p:cNvPr>
          <p:cNvPicPr preferRelativeResize="0"/>
          <p:nvPr/>
        </p:nvPicPr>
        <p:blipFill>
          <a:blip r:embed="rId6">
            <a:alphaModFix/>
          </a:blip>
          <a:stretch>
            <a:fillRect/>
          </a:stretch>
        </p:blipFill>
        <p:spPr>
          <a:xfrm>
            <a:off x="958800" y="865725"/>
            <a:ext cx="2149300" cy="3820978"/>
          </a:xfrm>
          <a:prstGeom prst="rect">
            <a:avLst/>
          </a:prstGeom>
          <a:noFill/>
          <a:ln>
            <a:noFill/>
          </a:ln>
        </p:spPr>
      </p:pic>
      <p:sp>
        <p:nvSpPr>
          <p:cNvPr id="122" name="Google Shape;122;p20"/>
          <p:cNvSpPr txBox="1"/>
          <p:nvPr/>
        </p:nvSpPr>
        <p:spPr>
          <a:xfrm>
            <a:off x="4612400" y="4411750"/>
            <a:ext cx="3237000" cy="338700"/>
          </a:xfrm>
          <a:prstGeom prst="rect">
            <a:avLst/>
          </a:prstGeom>
          <a:noFill/>
          <a:ln cap="flat" cmpd="sng" w="9525">
            <a:solidFill>
              <a:schemeClr val="dk1"/>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000">
                <a:solidFill>
                  <a:schemeClr val="dk1"/>
                </a:solidFill>
                <a:latin typeface="Calibri"/>
                <a:ea typeface="Calibri"/>
                <a:cs typeface="Calibri"/>
                <a:sym typeface="Calibri"/>
              </a:rPr>
              <a:t>Getting data to upload  from Arduino to Python</a:t>
            </a:r>
            <a:endParaRPr i="1" sz="1000">
              <a:solidFill>
                <a:schemeClr val="dk1"/>
              </a:solidFill>
              <a:latin typeface="Calibri"/>
              <a:ea typeface="Calibri"/>
              <a:cs typeface="Calibri"/>
              <a:sym typeface="Calibri"/>
            </a:endParaRPr>
          </a:p>
        </p:txBody>
      </p:sp>
      <p:sp>
        <p:nvSpPr>
          <p:cNvPr id="123" name="Google Shape;123;p20"/>
          <p:cNvSpPr txBox="1"/>
          <p:nvPr/>
        </p:nvSpPr>
        <p:spPr>
          <a:xfrm>
            <a:off x="953450" y="4686700"/>
            <a:ext cx="2160000" cy="338700"/>
          </a:xfrm>
          <a:prstGeom prst="rect">
            <a:avLst/>
          </a:prstGeom>
          <a:noFill/>
          <a:ln cap="flat" cmpd="sng" w="9525">
            <a:solidFill>
              <a:schemeClr val="dk1"/>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000">
                <a:solidFill>
                  <a:schemeClr val="dk1"/>
                </a:solidFill>
                <a:latin typeface="Calibri"/>
                <a:ea typeface="Calibri"/>
                <a:cs typeface="Calibri"/>
                <a:sym typeface="Calibri"/>
              </a:rPr>
              <a:t>Receiving data from sensor</a:t>
            </a:r>
            <a:endParaRPr i="1" sz="1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idx="1" type="body"/>
          </p:nvPr>
        </p:nvSpPr>
        <p:spPr>
          <a:xfrm>
            <a:off x="311700" y="1533475"/>
            <a:ext cx="4260300" cy="2655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Bluetooth + battery powered Encasement/packaging</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Lilypad microcontroller → improves wearability</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Generate different types of mapping for data to sound</a:t>
            </a:r>
            <a:endParaRPr sz="2000">
              <a:solidFill>
                <a:schemeClr val="dk1"/>
              </a:solidFill>
              <a:latin typeface="Calibri"/>
              <a:ea typeface="Calibri"/>
              <a:cs typeface="Calibri"/>
              <a:sym typeface="Calibri"/>
            </a:endParaRPr>
          </a:p>
          <a:p>
            <a:pPr indent="-355600" lvl="1" marL="9144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Different instruments?</a:t>
            </a:r>
            <a:endParaRPr sz="2000">
              <a:solidFill>
                <a:schemeClr val="dk1"/>
              </a:solidFill>
              <a:latin typeface="Calibri"/>
              <a:ea typeface="Calibri"/>
              <a:cs typeface="Calibri"/>
              <a:sym typeface="Calibri"/>
            </a:endParaRPr>
          </a:p>
        </p:txBody>
      </p:sp>
      <p:sp>
        <p:nvSpPr>
          <p:cNvPr id="129" name="Google Shape;129;p21"/>
          <p:cNvSpPr txBox="1"/>
          <p:nvPr>
            <p:ph type="title"/>
          </p:nvPr>
        </p:nvSpPr>
        <p:spPr>
          <a:xfrm>
            <a:off x="311700" y="445025"/>
            <a:ext cx="8520600" cy="572700"/>
          </a:xfrm>
          <a:prstGeom prst="rect">
            <a:avLst/>
          </a:prstGeom>
          <a:solidFill>
            <a:srgbClr val="016D79"/>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Improvements/Future Directions</a:t>
            </a:r>
            <a:endParaRPr b="1">
              <a:solidFill>
                <a:schemeClr val="accent4"/>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chemeClr val="accent4"/>
              </a:solidFill>
              <a:latin typeface="Helvetica Neue"/>
              <a:ea typeface="Helvetica Neue"/>
              <a:cs typeface="Helvetica Neue"/>
              <a:sym typeface="Helvetica Neue"/>
            </a:endParaRPr>
          </a:p>
        </p:txBody>
      </p:sp>
      <p:pic>
        <p:nvPicPr>
          <p:cNvPr id="130" name="Google Shape;130;p21"/>
          <p:cNvPicPr preferRelativeResize="0"/>
          <p:nvPr/>
        </p:nvPicPr>
        <p:blipFill rotWithShape="1">
          <a:blip r:embed="rId3">
            <a:alphaModFix/>
          </a:blip>
          <a:srcRect b="34481" l="0" r="0" t="4780"/>
          <a:stretch/>
        </p:blipFill>
        <p:spPr>
          <a:xfrm>
            <a:off x="5188250" y="1490675"/>
            <a:ext cx="3397901" cy="2751826"/>
          </a:xfrm>
          <a:prstGeom prst="rect">
            <a:avLst/>
          </a:prstGeom>
          <a:noFill/>
          <a:ln>
            <a:noFill/>
          </a:ln>
        </p:spPr>
      </p:pic>
      <p:sp>
        <p:nvSpPr>
          <p:cNvPr id="131" name="Google Shape;131;p21"/>
          <p:cNvSpPr txBox="1"/>
          <p:nvPr>
            <p:ph idx="1" type="body"/>
          </p:nvPr>
        </p:nvSpPr>
        <p:spPr>
          <a:xfrm>
            <a:off x="7068100" y="4314350"/>
            <a:ext cx="1518000" cy="483000"/>
          </a:xfrm>
          <a:prstGeom prst="rect">
            <a:avLst/>
          </a:prstGeom>
        </p:spPr>
        <p:txBody>
          <a:bodyPr anchorCtr="0" anchor="t" bIns="91425" lIns="91425" spcFirstLastPara="1" rIns="91425" wrap="square" tIns="91425">
            <a:normAutofit fontScale="25000" lnSpcReduction="20000"/>
          </a:bodyPr>
          <a:lstStyle/>
          <a:p>
            <a:pPr indent="0" lvl="0" marL="0" rtl="0" algn="r">
              <a:spcBef>
                <a:spcPts val="0"/>
              </a:spcBef>
              <a:spcAft>
                <a:spcPts val="0"/>
              </a:spcAft>
              <a:buNone/>
            </a:pPr>
            <a:r>
              <a:rPr lang="en" sz="4400">
                <a:solidFill>
                  <a:schemeClr val="dk1"/>
                </a:solidFill>
                <a:latin typeface="Calibri"/>
                <a:ea typeface="Calibri"/>
                <a:cs typeface="Calibri"/>
                <a:sym typeface="Calibri"/>
              </a:rPr>
              <a:t>Tried using bluetooth in the beginning</a:t>
            </a:r>
            <a:endParaRPr sz="4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